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80" r:id="rId9"/>
    <p:sldId id="273" r:id="rId10"/>
    <p:sldId id="264" r:id="rId11"/>
    <p:sldId id="291" r:id="rId12"/>
    <p:sldId id="279" r:id="rId13"/>
    <p:sldId id="274" r:id="rId14"/>
    <p:sldId id="275" r:id="rId15"/>
    <p:sldId id="276" r:id="rId16"/>
    <p:sldId id="286" r:id="rId17"/>
    <p:sldId id="287" r:id="rId18"/>
    <p:sldId id="288" r:id="rId19"/>
    <p:sldId id="289" r:id="rId20"/>
    <p:sldId id="290" r:id="rId21"/>
    <p:sldId id="277" r:id="rId22"/>
    <p:sldId id="265" r:id="rId23"/>
    <p:sldId id="266" r:id="rId24"/>
    <p:sldId id="284" r:id="rId25"/>
    <p:sldId id="285" r:id="rId26"/>
    <p:sldId id="267" r:id="rId27"/>
    <p:sldId id="268" r:id="rId28"/>
    <p:sldId id="281" r:id="rId29"/>
    <p:sldId id="269" r:id="rId30"/>
    <p:sldId id="282" r:id="rId31"/>
    <p:sldId id="283" r:id="rId32"/>
    <p:sldId id="270" r:id="rId33"/>
    <p:sldId id="278" r:id="rId34"/>
    <p:sldId id="271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0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369C0-4699-4245-9224-EC86221A0628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CA3F3-8619-4189-B238-BE7D096CD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68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CA3F3-8619-4189-B238-BE7D096CD1D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80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CA3F3-8619-4189-B238-BE7D096CD1D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25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CA3F3-8619-4189-B238-BE7D096CD1D1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35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7A88-0B8C-80FA-0CBC-AAFB869AA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FCFFA-2150-2462-D2EE-85B4C154D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D27B-9F64-0260-C211-B8095F367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CA07-9AD8-69AC-F83F-8C400642B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6B076-AD6C-4D5C-4282-4629F228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64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2D3C-E43B-03B9-6D75-DA799030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5B018-6BCE-CB89-E776-B77A1AE9A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481B7-493D-2B49-8F82-DFD91FF6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F9F53-3B38-F686-F6D6-F575832D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9C354-D59C-ADF2-203F-97B7D857B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32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476287-5F92-BD92-CF58-ECA27F7D0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BCB88-7CE7-1CBA-265B-6CBD6EC71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74D61-CA8E-B80A-0C36-B85765E1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E692B-DFDE-DEAE-B6AE-A9D60D70A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96BD-3107-1577-1BAE-1A02052F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88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4A40F-ABE1-0CC4-3444-61910663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2092E-06B5-918B-42EA-0EA3AE7F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CB58B-549F-7328-D797-A178E832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E7E5E-BB81-9D88-E092-4EF4BBD6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FC8AB-D816-D3C9-268D-C547702E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54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0506-A592-EBD0-EC23-D50A0815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8241-F61D-A50F-C9CF-59C094026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E67F3-BBF9-AC90-25CE-5F14ADBA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4A743-73DE-A6D8-4662-0A928276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97226-49FE-9C72-C649-DDBAB495D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23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120E-F99E-4BF7-472F-A2798039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A296-826B-CAF4-996D-59A1C6901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DD4FB-4EE3-E64C-C974-3418CAFE5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F24A5-089F-7F5D-8800-3A0D075A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96A4F-3785-89BA-7AD4-DEB4382E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D9E66-ACEF-797B-27EA-C0809044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6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36B45-DFF1-53BF-633D-D069322E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CB526-6677-8A9A-560C-D8A6660BF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170AB-15B3-7089-55E1-794F634B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9E5B28-1F46-A2EE-3361-AFF0B7FD2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8D763-E6C7-69B4-17E1-58D87E7F7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C8DC7-D076-D4B1-6D9C-66AE9B41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C488F-C9D9-0C3C-83A6-30E2E04D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BFAE7E-01C6-37AC-EFC7-51F262B0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4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89C6-2B03-F169-4562-3AE112345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212F2-BA6E-E43D-5B34-B7E70660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D584C-27C7-A12A-2A72-6D45D7981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2299D-E855-EFB7-BC29-A2E49A9F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17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46099-FF37-72CE-BF42-44ADAC4C0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D7319-DCEF-ADEC-92E9-BA73A60F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11EA2-A166-185E-39F5-F0062984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91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07A4-E305-0876-9652-7CFBBE9C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7184F-6924-541E-33CB-F91F17D97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8B22-F804-6018-185C-603F2C7B3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E0122-510E-728D-CC5C-B93E8837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25C0C-8DA2-0DE7-2FB9-3665EE5C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05B72-996A-E511-E5C4-C7DAE7EB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93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4AA5-0198-B750-5F87-F6AF0678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297271-4C18-ED88-A636-BE83A3442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5E4BC-46F8-8784-F52C-2B317A0EA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D44A6-CDDD-6B28-C462-FAC472BA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7935B-F9AF-49DB-CA26-9AEC71AA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562D2-2594-B576-B70E-6A1C821B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58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F2A32-010A-B9FE-1AD8-55C98ED6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6089-572C-4352-DA76-B809E020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15679-F3A6-4502-B1DC-24BC264FF7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C7749-A57F-45DB-8F2A-E17C1D783294}" type="datetimeFigureOut">
              <a:rPr lang="en-IN" smtClean="0"/>
              <a:t>04-12-2023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74991-8D3B-6313-992D-123AB5D57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B18FC-4B2D-6473-1C17-69EE980DB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48EF4-F63C-4FD6-AF67-B0B6A3E0E0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424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kipedia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FD2A-944C-D75E-40F1-DAB3FE007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0" y="756603"/>
            <a:ext cx="9144000" cy="2387600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BASED ADVOCHAT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4E561-B9CE-C7BC-C006-49697AC8F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440" y="3569506"/>
            <a:ext cx="10210800" cy="1478597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 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Smt.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                         PRESENTED  BY,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Anju Krishna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Roll no: 10                                                                                                                                          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08074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8C3F-73DF-F2ED-7F31-987F5F8E7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84" y="-16308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524BC0-07F0-3110-5857-31085CA7098B}"/>
              </a:ext>
            </a:extLst>
          </p:cNvPr>
          <p:cNvSpPr/>
          <p:nvPr/>
        </p:nvSpPr>
        <p:spPr>
          <a:xfrm>
            <a:off x="4119414" y="50186"/>
            <a:ext cx="3116424" cy="6508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4F97D0-E5C8-1401-E929-6E9121109E2B}"/>
              </a:ext>
            </a:extLst>
          </p:cNvPr>
          <p:cNvSpPr/>
          <p:nvPr/>
        </p:nvSpPr>
        <p:spPr>
          <a:xfrm>
            <a:off x="4478694" y="139700"/>
            <a:ext cx="2127380" cy="4878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IPSC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580999-BB92-A128-1F9B-047A8D499B1F}"/>
              </a:ext>
            </a:extLst>
          </p:cNvPr>
          <p:cNvSpPr/>
          <p:nvPr/>
        </p:nvSpPr>
        <p:spPr>
          <a:xfrm>
            <a:off x="4478694" y="662255"/>
            <a:ext cx="2127380" cy="4522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customer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127C64-24D1-40D7-BAD3-C05C69308958}"/>
              </a:ext>
            </a:extLst>
          </p:cNvPr>
          <p:cNvSpPr/>
          <p:nvPr/>
        </p:nvSpPr>
        <p:spPr>
          <a:xfrm>
            <a:off x="4534675" y="1187350"/>
            <a:ext cx="2127381" cy="5276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category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A8CDCA-4AA1-FB36-62DB-057F75EFF71D}"/>
              </a:ext>
            </a:extLst>
          </p:cNvPr>
          <p:cNvSpPr/>
          <p:nvPr/>
        </p:nvSpPr>
        <p:spPr>
          <a:xfrm>
            <a:off x="4562667" y="1783577"/>
            <a:ext cx="2127381" cy="45989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feedback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1FB91B-81D3-51C9-9BF6-9E648CA89DA0}"/>
              </a:ext>
            </a:extLst>
          </p:cNvPr>
          <p:cNvSpPr/>
          <p:nvPr/>
        </p:nvSpPr>
        <p:spPr>
          <a:xfrm>
            <a:off x="4627983" y="2285524"/>
            <a:ext cx="2062065" cy="4884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advocate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5CB4CD-CC5A-1F91-5380-62958E80A572}"/>
              </a:ext>
            </a:extLst>
          </p:cNvPr>
          <p:cNvSpPr/>
          <p:nvPr/>
        </p:nvSpPr>
        <p:spPr>
          <a:xfrm>
            <a:off x="4627983" y="2832988"/>
            <a:ext cx="2094722" cy="4884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IPSC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E15B0B-2D6A-0EDF-E433-ACA52A1E7863}"/>
              </a:ext>
            </a:extLst>
          </p:cNvPr>
          <p:cNvSpPr/>
          <p:nvPr/>
        </p:nvSpPr>
        <p:spPr>
          <a:xfrm>
            <a:off x="4655976" y="3417923"/>
            <a:ext cx="2066729" cy="48847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category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0FC765-93FE-7258-8C8F-44A38DC781CE}"/>
              </a:ext>
            </a:extLst>
          </p:cNvPr>
          <p:cNvSpPr/>
          <p:nvPr/>
        </p:nvSpPr>
        <p:spPr>
          <a:xfrm>
            <a:off x="4520680" y="4609637"/>
            <a:ext cx="2113386" cy="49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Feedback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B70A88-36E0-9C5D-9733-877296AC33B9}"/>
              </a:ext>
            </a:extLst>
          </p:cNvPr>
          <p:cNvSpPr/>
          <p:nvPr/>
        </p:nvSpPr>
        <p:spPr>
          <a:xfrm>
            <a:off x="4627983" y="5193243"/>
            <a:ext cx="2006082" cy="49511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advocate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4430B0-7552-E7DC-C6BF-092390735461}"/>
              </a:ext>
            </a:extLst>
          </p:cNvPr>
          <p:cNvSpPr/>
          <p:nvPr/>
        </p:nvSpPr>
        <p:spPr>
          <a:xfrm>
            <a:off x="4562668" y="5812693"/>
            <a:ext cx="2071397" cy="4632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case status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222BBF-650A-597A-0540-0AEB1B382CC5}"/>
              </a:ext>
            </a:extLst>
          </p:cNvPr>
          <p:cNvSpPr/>
          <p:nvPr/>
        </p:nvSpPr>
        <p:spPr>
          <a:xfrm rot="10800000" flipV="1">
            <a:off x="4562667" y="4020825"/>
            <a:ext cx="2034073" cy="4945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case request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A00A40-55BC-2008-D259-17D2FC398D4B}"/>
              </a:ext>
            </a:extLst>
          </p:cNvPr>
          <p:cNvSpPr/>
          <p:nvPr/>
        </p:nvSpPr>
        <p:spPr>
          <a:xfrm>
            <a:off x="2083448" y="1447755"/>
            <a:ext cx="475861" cy="46631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73A209-167D-0682-E978-43D87FC54202}"/>
              </a:ext>
            </a:extLst>
          </p:cNvPr>
          <p:cNvCxnSpPr>
            <a:cxnSpLocks/>
          </p:cNvCxnSpPr>
          <p:nvPr/>
        </p:nvCxnSpPr>
        <p:spPr>
          <a:xfrm>
            <a:off x="1992085" y="2155371"/>
            <a:ext cx="6951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29903D-DA6F-9A8F-69ED-A246498C0B42}"/>
              </a:ext>
            </a:extLst>
          </p:cNvPr>
          <p:cNvCxnSpPr>
            <a:cxnSpLocks/>
          </p:cNvCxnSpPr>
          <p:nvPr/>
        </p:nvCxnSpPr>
        <p:spPr>
          <a:xfrm>
            <a:off x="2327987" y="1916113"/>
            <a:ext cx="0" cy="575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944FB9A-94A3-6522-A2D2-64AEF8EEDC9C}"/>
              </a:ext>
            </a:extLst>
          </p:cNvPr>
          <p:cNvCxnSpPr>
            <a:cxnSpLocks/>
          </p:cNvCxnSpPr>
          <p:nvPr/>
        </p:nvCxnSpPr>
        <p:spPr>
          <a:xfrm flipH="1">
            <a:off x="1992085" y="2504406"/>
            <a:ext cx="335902" cy="251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1A983-45D6-51FC-F5E0-E63F46BC42B9}"/>
              </a:ext>
            </a:extLst>
          </p:cNvPr>
          <p:cNvCxnSpPr>
            <a:cxnSpLocks/>
          </p:cNvCxnSpPr>
          <p:nvPr/>
        </p:nvCxnSpPr>
        <p:spPr>
          <a:xfrm>
            <a:off x="2327987" y="2485118"/>
            <a:ext cx="275253" cy="2712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2668E8C-C863-DAF9-F67D-C5A53C9B057F}"/>
              </a:ext>
            </a:extLst>
          </p:cNvPr>
          <p:cNvSpPr/>
          <p:nvPr/>
        </p:nvSpPr>
        <p:spPr>
          <a:xfrm>
            <a:off x="1992084" y="4020825"/>
            <a:ext cx="508519" cy="49454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AF11031-0387-016D-6FD2-8CD53C3756B0}"/>
              </a:ext>
            </a:extLst>
          </p:cNvPr>
          <p:cNvSpPr/>
          <p:nvPr/>
        </p:nvSpPr>
        <p:spPr>
          <a:xfrm>
            <a:off x="8914622" y="2783091"/>
            <a:ext cx="625151" cy="54746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2BD9A8-91D8-024E-2065-5AF31163DC3B}"/>
              </a:ext>
            </a:extLst>
          </p:cNvPr>
          <p:cNvCxnSpPr>
            <a:cxnSpLocks/>
          </p:cNvCxnSpPr>
          <p:nvPr/>
        </p:nvCxnSpPr>
        <p:spPr>
          <a:xfrm>
            <a:off x="2258008" y="4515373"/>
            <a:ext cx="11664" cy="677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79441D4-2BF1-E502-DF99-7734922A33EC}"/>
              </a:ext>
            </a:extLst>
          </p:cNvPr>
          <p:cNvCxnSpPr/>
          <p:nvPr/>
        </p:nvCxnSpPr>
        <p:spPr>
          <a:xfrm>
            <a:off x="1839294" y="4668511"/>
            <a:ext cx="8926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50A7C2-6699-1260-F552-F82F9747C86D}"/>
              </a:ext>
            </a:extLst>
          </p:cNvPr>
          <p:cNvCxnSpPr>
            <a:cxnSpLocks/>
          </p:cNvCxnSpPr>
          <p:nvPr/>
        </p:nvCxnSpPr>
        <p:spPr>
          <a:xfrm flipH="1">
            <a:off x="1904612" y="5193243"/>
            <a:ext cx="357673" cy="421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DCA1A7-FA52-23E0-88A3-5E641953DF9D}"/>
              </a:ext>
            </a:extLst>
          </p:cNvPr>
          <p:cNvCxnSpPr>
            <a:cxnSpLocks/>
          </p:cNvCxnSpPr>
          <p:nvPr/>
        </p:nvCxnSpPr>
        <p:spPr>
          <a:xfrm>
            <a:off x="2258008" y="5197340"/>
            <a:ext cx="341732" cy="3581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B1CA8D1-05F4-8018-D0C1-39356E39F7FD}"/>
              </a:ext>
            </a:extLst>
          </p:cNvPr>
          <p:cNvCxnSpPr>
            <a:stCxn id="38" idx="4"/>
          </p:cNvCxnSpPr>
          <p:nvPr/>
        </p:nvCxnSpPr>
        <p:spPr>
          <a:xfrm flipH="1">
            <a:off x="9209314" y="3330555"/>
            <a:ext cx="17884" cy="937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2056BF-2A4F-2390-A02D-EFA176853082}"/>
              </a:ext>
            </a:extLst>
          </p:cNvPr>
          <p:cNvCxnSpPr>
            <a:cxnSpLocks/>
          </p:cNvCxnSpPr>
          <p:nvPr/>
        </p:nvCxnSpPr>
        <p:spPr>
          <a:xfrm>
            <a:off x="8729563" y="3578183"/>
            <a:ext cx="9952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4C4433-AFDB-5EA8-9BE6-DF7521E9EC2C}"/>
              </a:ext>
            </a:extLst>
          </p:cNvPr>
          <p:cNvCxnSpPr/>
          <p:nvPr/>
        </p:nvCxnSpPr>
        <p:spPr>
          <a:xfrm flipH="1">
            <a:off x="8826759" y="4268099"/>
            <a:ext cx="382555" cy="4158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4A9A4F-9176-F547-9338-2196428AD3DC}"/>
              </a:ext>
            </a:extLst>
          </p:cNvPr>
          <p:cNvCxnSpPr/>
          <p:nvPr/>
        </p:nvCxnSpPr>
        <p:spPr>
          <a:xfrm>
            <a:off x="9200372" y="4294691"/>
            <a:ext cx="330459" cy="373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C69927-290D-0AC1-2F89-80FA61B486E7}"/>
              </a:ext>
            </a:extLst>
          </p:cNvPr>
          <p:cNvCxnSpPr>
            <a:endCxn id="5" idx="2"/>
          </p:cNvCxnSpPr>
          <p:nvPr/>
        </p:nvCxnSpPr>
        <p:spPr>
          <a:xfrm flipV="1">
            <a:off x="2339650" y="483101"/>
            <a:ext cx="2181030" cy="200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E82EF3E-83F5-6F5B-A91A-00C228A570BA}"/>
              </a:ext>
            </a:extLst>
          </p:cNvPr>
          <p:cNvCxnSpPr>
            <a:cxnSpLocks/>
          </p:cNvCxnSpPr>
          <p:nvPr/>
        </p:nvCxnSpPr>
        <p:spPr>
          <a:xfrm flipV="1">
            <a:off x="2315544" y="979537"/>
            <a:ext cx="2303106" cy="154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BFA2BEC-978F-B709-B7E4-B573FEF31B0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385133" y="1451167"/>
            <a:ext cx="2149542" cy="9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4E86D61-6553-AD6C-AF4E-CF35450B8304}"/>
              </a:ext>
            </a:extLst>
          </p:cNvPr>
          <p:cNvCxnSpPr>
            <a:endCxn id="8" idx="2"/>
          </p:cNvCxnSpPr>
          <p:nvPr/>
        </p:nvCxnSpPr>
        <p:spPr>
          <a:xfrm flipV="1">
            <a:off x="2409436" y="2013527"/>
            <a:ext cx="2153231" cy="42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B6418E-E07C-2AD7-FC5C-EEF459035AFA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373471" y="2464029"/>
            <a:ext cx="2254512" cy="65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1294BA-72FE-7AE3-0798-9C0DC245EE22}"/>
              </a:ext>
            </a:extLst>
          </p:cNvPr>
          <p:cNvCxnSpPr>
            <a:cxnSpLocks/>
          </p:cNvCxnSpPr>
          <p:nvPr/>
        </p:nvCxnSpPr>
        <p:spPr>
          <a:xfrm flipV="1">
            <a:off x="2269672" y="2646897"/>
            <a:ext cx="2386304" cy="2316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240E990-2D73-B8AD-429F-A78A6D0C5C88}"/>
              </a:ext>
            </a:extLst>
          </p:cNvPr>
          <p:cNvCxnSpPr>
            <a:cxnSpLocks/>
          </p:cNvCxnSpPr>
          <p:nvPr/>
        </p:nvCxnSpPr>
        <p:spPr>
          <a:xfrm flipV="1">
            <a:off x="2295136" y="3201724"/>
            <a:ext cx="2480195" cy="1762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B31458-2961-BD4A-38CB-E3D7A81E010C}"/>
              </a:ext>
            </a:extLst>
          </p:cNvPr>
          <p:cNvCxnSpPr/>
          <p:nvPr/>
        </p:nvCxnSpPr>
        <p:spPr>
          <a:xfrm flipV="1">
            <a:off x="2309905" y="3799327"/>
            <a:ext cx="2504691" cy="1185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2B7393-65F1-906A-D5C9-5173C3A1754A}"/>
              </a:ext>
            </a:extLst>
          </p:cNvPr>
          <p:cNvCxnSpPr/>
          <p:nvPr/>
        </p:nvCxnSpPr>
        <p:spPr>
          <a:xfrm flipV="1">
            <a:off x="2285608" y="4370510"/>
            <a:ext cx="2352484" cy="593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ACA7C11-D648-8D96-4A05-6060CD13EA10}"/>
              </a:ext>
            </a:extLst>
          </p:cNvPr>
          <p:cNvCxnSpPr>
            <a:endCxn id="12" idx="2"/>
          </p:cNvCxnSpPr>
          <p:nvPr/>
        </p:nvCxnSpPr>
        <p:spPr>
          <a:xfrm flipV="1">
            <a:off x="2309905" y="4906128"/>
            <a:ext cx="2210775" cy="7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3221CD0-DB23-4823-9599-A2B4213BC81B}"/>
              </a:ext>
            </a:extLst>
          </p:cNvPr>
          <p:cNvCxnSpPr>
            <a:cxnSpLocks/>
          </p:cNvCxnSpPr>
          <p:nvPr/>
        </p:nvCxnSpPr>
        <p:spPr>
          <a:xfrm flipH="1" flipV="1">
            <a:off x="6722705" y="2620725"/>
            <a:ext cx="2477667" cy="111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E43F6B9-B461-04F2-9B29-CDBDA409A13F}"/>
              </a:ext>
            </a:extLst>
          </p:cNvPr>
          <p:cNvCxnSpPr/>
          <p:nvPr/>
        </p:nvCxnSpPr>
        <p:spPr>
          <a:xfrm flipH="1" flipV="1">
            <a:off x="6667691" y="3133716"/>
            <a:ext cx="2547940" cy="59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85F19C6-2D7D-C1B4-A508-EEAB5188972E}"/>
              </a:ext>
            </a:extLst>
          </p:cNvPr>
          <p:cNvCxnSpPr>
            <a:cxnSpLocks/>
          </p:cNvCxnSpPr>
          <p:nvPr/>
        </p:nvCxnSpPr>
        <p:spPr>
          <a:xfrm flipH="1" flipV="1">
            <a:off x="6707446" y="3672813"/>
            <a:ext cx="2490301" cy="10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299A43-2938-CA90-D04A-F13F2228AE4E}"/>
              </a:ext>
            </a:extLst>
          </p:cNvPr>
          <p:cNvCxnSpPr>
            <a:endCxn id="12" idx="6"/>
          </p:cNvCxnSpPr>
          <p:nvPr/>
        </p:nvCxnSpPr>
        <p:spPr>
          <a:xfrm flipH="1">
            <a:off x="6634066" y="3782175"/>
            <a:ext cx="2563681" cy="107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916766A-B08C-CE3A-0D72-034C36EA8EDD}"/>
              </a:ext>
            </a:extLst>
          </p:cNvPr>
          <p:cNvCxnSpPr/>
          <p:nvPr/>
        </p:nvCxnSpPr>
        <p:spPr>
          <a:xfrm flipH="1">
            <a:off x="6639899" y="3765928"/>
            <a:ext cx="2578357" cy="157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024C1F1-4A88-4096-E844-A324C89B12C0}"/>
              </a:ext>
            </a:extLst>
          </p:cNvPr>
          <p:cNvCxnSpPr>
            <a:endCxn id="14" idx="6"/>
          </p:cNvCxnSpPr>
          <p:nvPr/>
        </p:nvCxnSpPr>
        <p:spPr>
          <a:xfrm flipH="1">
            <a:off x="6631441" y="3781360"/>
            <a:ext cx="2603632" cy="220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178472C-0C3B-FF56-02A3-1A90C8431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139"/>
            <a:ext cx="10515600" cy="5027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A7CC42-5FC5-A590-E78C-C64844D983CC}"/>
              </a:ext>
            </a:extLst>
          </p:cNvPr>
          <p:cNvSpPr/>
          <p:nvPr/>
        </p:nvSpPr>
        <p:spPr>
          <a:xfrm>
            <a:off x="1729307" y="5750722"/>
            <a:ext cx="1057402" cy="206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CC970C-A346-45A4-CD86-0DB07FCF06CB}"/>
              </a:ext>
            </a:extLst>
          </p:cNvPr>
          <p:cNvSpPr/>
          <p:nvPr/>
        </p:nvSpPr>
        <p:spPr>
          <a:xfrm>
            <a:off x="1920732" y="2888461"/>
            <a:ext cx="837835" cy="220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C44B6-DF3A-0F29-9E78-0979A410E825}"/>
              </a:ext>
            </a:extLst>
          </p:cNvPr>
          <p:cNvSpPr/>
          <p:nvPr/>
        </p:nvSpPr>
        <p:spPr>
          <a:xfrm>
            <a:off x="8668036" y="4827514"/>
            <a:ext cx="995266" cy="1975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73969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6A74-E8B3-DBCA-ABD7-D608A7B2E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837"/>
            <a:ext cx="10515600" cy="661242"/>
          </a:xfrm>
        </p:spPr>
        <p:txBody>
          <a:bodyPr>
            <a:normAutofit fontScale="90000"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8D69-034C-555D-28FF-ADA890DA0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" y="1211748"/>
            <a:ext cx="10663335" cy="528112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Approach: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
             Rule-based chatbots operate on predefined rules and patterns. Each possible user input has a corresponding rule or set of rules that dictate the appropriate response.</a:t>
            </a:r>
          </a:p>
          <a:p>
            <a:pPr marL="0" indent="0" algn="just">
              <a:buNone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Algorithm: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Input:The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receives user input, typically in the form of text.</a:t>
            </a:r>
          </a:p>
          <a:p>
            <a:pPr algn="just"/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Intent Matching: The system compares the user input against predefined patterns associated with different intents. These patterns are specified in the “patterns” field for each intent in the provided JSON structure.
Step 3: Context Determination: If the chatbot needs to consider the context of the conversation, it can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conversation history or maintain a context state.
Step 4: Response Generation: Based on the matched intent and, if applicable, the context, the chatbot selects a response from the predefined set of responses associated with the matched intent.
Step 5: Output: The generated response is provided to the user, completing the interaction.
Step 6: Repeat: The process is repeated for each user interaction, allowing the chatbot to handle a sequence of inputs and maintain context if necessary.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43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4A6E-3B81-65E0-9645-F7D8E465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83195"/>
            <a:ext cx="11536680" cy="996315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       MODULES</a:t>
            </a:r>
            <a:b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F4F6E-F846-C83A-2E28-4A260BFD0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170" y="1181352"/>
            <a:ext cx="10891520" cy="57741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modules included in this project are:         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7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D9A1-1997-A19B-E2B1-B2CAE50B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0" y="599440"/>
            <a:ext cx="7030720" cy="446723"/>
          </a:xfrm>
        </p:spPr>
        <p:txBody>
          <a:bodyPr>
            <a:normAutofit fontScale="90000"/>
          </a:bodyPr>
          <a:lstStyle/>
          <a:p>
            <a:pPr marL="1143000" lvl="2" indent="-228600">
              <a:spcBef>
                <a:spcPts val="315"/>
              </a:spcBef>
              <a:spcAft>
                <a:spcPts val="0"/>
              </a:spcAft>
              <a:tabLst>
                <a:tab pos="228600" algn="l"/>
                <a:tab pos="798195" algn="l"/>
              </a:tabLst>
            </a:pPr>
            <a:br>
              <a:rPr lang="en-IN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5318-3400-4699-82B5-3AEEF819F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440"/>
            <a:ext cx="10515600" cy="63093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 FUNCTIONS</a:t>
            </a:r>
          </a:p>
          <a:p>
            <a:pPr marL="0" indent="0">
              <a:buNone/>
            </a:pPr>
            <a:r>
              <a:rPr lang="en-US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spcBef>
                <a:spcPts val="30"/>
              </a:spcBef>
              <a:buNone/>
            </a:pPr>
            <a:r>
              <a:rPr lang="en-US" sz="19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  </a:t>
            </a:r>
          </a:p>
          <a:p>
            <a:pPr algn="just">
              <a:spcBef>
                <a:spcPts val="3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Login:</a:t>
            </a:r>
            <a:r>
              <a:rPr lang="en-US" sz="24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credentials.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5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b="1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Request:</a:t>
            </a:r>
            <a:r>
              <a:rPr lang="en-US" sz="2400" b="1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</a:t>
            </a:r>
            <a:r>
              <a:rPr lang="en-US" sz="2400" spc="-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Lawyers and users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who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been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registered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get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admin’s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approval.</a:t>
            </a:r>
          </a:p>
          <a:p>
            <a:pPr algn="just">
              <a:lnSpc>
                <a:spcPct val="150000"/>
              </a:lnSpc>
              <a:spcBef>
                <a:spcPts val="35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Cases: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can keep a look on the cases posted by user's and even delete</a:t>
            </a:r>
            <a:r>
              <a:rPr lang="en-US" sz="2400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them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found inappropriate.</a:t>
            </a:r>
          </a:p>
          <a:p>
            <a:pPr algn="just">
              <a:lnSpc>
                <a:spcPct val="150000"/>
              </a:lnSpc>
              <a:spcBef>
                <a:spcPts val="35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Users:</a:t>
            </a:r>
            <a:r>
              <a:rPr lang="en-US" sz="24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Registered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will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 displayed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admin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</a:t>
            </a:r>
            <a:r>
              <a:rPr lang="en-US" sz="2400" b="1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2400" b="1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</a:t>
            </a:r>
            <a:r>
              <a:rPr lang="en-US" sz="24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User's:</a:t>
            </a:r>
            <a:r>
              <a:rPr lang="en-US" sz="24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edit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delete a user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</a:t>
            </a:r>
            <a:r>
              <a:rPr lang="en-US" sz="24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required.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35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Feedback:</a:t>
            </a:r>
            <a:r>
              <a:rPr lang="en-US" sz="2400" b="1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feedback’s.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55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sz="24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IPC</a:t>
            </a:r>
            <a:r>
              <a:rPr lang="en-US" sz="2400" b="1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Section:</a:t>
            </a:r>
            <a:r>
              <a:rPr lang="en-US" sz="2400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add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IPC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Bef>
                <a:spcPts val="30"/>
              </a:spcBef>
              <a:buNone/>
            </a:pP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06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675B-20A4-913A-1D01-B7BA871EC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4315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8B7D-54BB-6314-0F49-07C515BA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" y="762158"/>
            <a:ext cx="11054080" cy="5730717"/>
          </a:xfrm>
        </p:spPr>
        <p:txBody>
          <a:bodyPr>
            <a:normAutofit/>
          </a:bodyPr>
          <a:lstStyle/>
          <a:p>
            <a:pPr marL="860425" marR="520700" indent="-342900">
              <a:lnSpc>
                <a:spcPct val="15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New customer need to register first with their basic registration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</a:t>
            </a:r>
            <a:r>
              <a:rPr lang="en-US" sz="2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well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24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qualification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6125">
              <a:lnSpc>
                <a:spcPct val="150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Login:</a:t>
            </a:r>
            <a:r>
              <a:rPr lang="en-US" sz="24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he/she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verified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admin.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</a:t>
            </a:r>
            <a:r>
              <a:rPr lang="en-US" sz="24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enter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 login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credentials</a:t>
            </a:r>
            <a:r>
              <a:rPr lang="en-US" sz="24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access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6125" marR="514350">
              <a:lnSpc>
                <a:spcPct val="150000"/>
              </a:lnSpc>
              <a:spcBef>
                <a:spcPts val="1045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</a:t>
            </a:r>
            <a:r>
              <a:rPr lang="en-US" sz="2400" b="1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Feedback:</a:t>
            </a:r>
            <a:r>
              <a:rPr lang="en-US" sz="2400" b="1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</a:t>
            </a:r>
            <a:r>
              <a:rPr lang="en-US" sz="24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24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facing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issue,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he/she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</a:t>
            </a:r>
            <a:r>
              <a:rPr lang="en-US" sz="2400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feedback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6125">
              <a:lnSpc>
                <a:spcPct val="150000"/>
              </a:lnSpc>
              <a:spcBef>
                <a:spcPts val="880"/>
              </a:spcBef>
              <a:spcAft>
                <a:spcPts val="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IPC</a:t>
            </a:r>
            <a:r>
              <a:rPr lang="en-US" sz="2400" b="1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sections:</a:t>
            </a:r>
            <a:r>
              <a:rPr lang="en-US" sz="24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Customers can</a:t>
            </a:r>
            <a:r>
              <a:rPr lang="en-US" sz="24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IPS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sections.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60425" indent="-342900">
              <a:lnSpc>
                <a:spcPct val="150000"/>
              </a:lnSpc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Advocates:</a:t>
            </a:r>
            <a:r>
              <a:rPr lang="en-US" sz="2400" b="1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Registered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advocates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400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viewed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user.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51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B69D-0693-931D-0206-956EC9FF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467995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0E8A-51BD-2EFF-9F08-2525F7388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40" y="721518"/>
            <a:ext cx="11567160" cy="5780882"/>
          </a:xfrm>
        </p:spPr>
        <p:txBody>
          <a:bodyPr>
            <a:normAutofit/>
          </a:bodyPr>
          <a:lstStyle/>
          <a:p>
            <a:pPr marL="860425" marR="290195" indent="-342900"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000" spc="-1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</a:t>
            </a:r>
            <a:r>
              <a:rPr lang="en-US" sz="20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lawyer</a:t>
            </a:r>
            <a:r>
              <a:rPr lang="en-US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register</a:t>
            </a:r>
            <a:r>
              <a:rPr lang="en-US" sz="20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</a:t>
            </a:r>
            <a:r>
              <a:rPr lang="en-US" sz="2000" spc="-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20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basic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</a:t>
            </a:r>
            <a:r>
              <a:rPr lang="en-US" sz="20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</a:t>
            </a:r>
            <a:r>
              <a:rPr lang="en-US" sz="20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20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well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qualification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details.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60425" marR="290195" indent="-342900"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Login:</a:t>
            </a:r>
            <a:r>
              <a:rPr lang="en-US" sz="20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Lawyer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0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en-US" sz="20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20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he/she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20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verified</a:t>
            </a:r>
            <a:r>
              <a:rPr lang="en-US" sz="20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20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admin.</a:t>
            </a:r>
            <a:r>
              <a:rPr lang="en-US" sz="20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Lawyer</a:t>
            </a:r>
            <a:r>
              <a:rPr lang="en-US" sz="20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enter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valid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r>
              <a:rPr lang="en-US" sz="20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credentials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access</a:t>
            </a:r>
            <a:r>
              <a:rPr lang="en-US" sz="2000" spc="-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60425" marR="290195" indent="-342900"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Cases: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the cases, which were raised by the user, will be displayed to the lawyer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learn every case. Lawyers can have a look on the cases posted by users, and they can have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case details and view any image if added. If they are interested in any of the case,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he/she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send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request</a:t>
            </a:r>
            <a:r>
              <a:rPr lang="en-US" sz="20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0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0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user.</a:t>
            </a:r>
            <a:endParaRPr lang="en-IN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marR="313055" indent="-342900" algn="just">
              <a:lnSpc>
                <a:spcPct val="150000"/>
              </a:lnSpc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Send Feedback: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 lawyer is facing any issue, he/she can send feedback to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5700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31A6-4FB9-006F-C683-36A4FCE2F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169084"/>
            <a:ext cx="10515600" cy="642679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79B71-B86F-DE5A-70C6-1DFC1F833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11" y="969963"/>
            <a:ext cx="10954139" cy="5598788"/>
          </a:xfrm>
        </p:spPr>
      </p:pic>
    </p:spTree>
    <p:extLst>
      <p:ext uri="{BB962C8B-B14F-4D97-AF65-F5344CB8AC3E}">
        <p14:creationId xmlns:p14="http://schemas.microsoft.com/office/powerpoint/2010/main" val="3622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0865-34E1-DB1C-733D-8F786193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0302" y="999308"/>
            <a:ext cx="326570" cy="9237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667B8-C650-75E5-D682-3F0200384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19" y="606490"/>
            <a:ext cx="10804849" cy="5673012"/>
          </a:xfrm>
        </p:spPr>
      </p:pic>
    </p:spTree>
    <p:extLst>
      <p:ext uri="{BB962C8B-B14F-4D97-AF65-F5344CB8AC3E}">
        <p14:creationId xmlns:p14="http://schemas.microsoft.com/office/powerpoint/2010/main" val="157786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8157-D195-6E1D-BEED-EA823849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3332666" y="1166325"/>
            <a:ext cx="45719" cy="8397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FEE080-265F-2A8D-FB21-4AAAAED6E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3102"/>
            <a:ext cx="10293220" cy="5598367"/>
          </a:xfrm>
        </p:spPr>
      </p:pic>
    </p:spTree>
    <p:extLst>
      <p:ext uri="{BB962C8B-B14F-4D97-AF65-F5344CB8AC3E}">
        <p14:creationId xmlns:p14="http://schemas.microsoft.com/office/powerpoint/2010/main" val="1398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D4F5-F186-5764-D5AB-326C41677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2622762" y="755778"/>
            <a:ext cx="113523" cy="14928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A06B45-14C2-756F-E6C7-BF72ADFC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441" y="513184"/>
            <a:ext cx="10674220" cy="5868955"/>
          </a:xfrm>
        </p:spPr>
      </p:pic>
    </p:spTree>
    <p:extLst>
      <p:ext uri="{BB962C8B-B14F-4D97-AF65-F5344CB8AC3E}">
        <p14:creationId xmlns:p14="http://schemas.microsoft.com/office/powerpoint/2010/main" val="418573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0CCD-B9D5-AD3D-E2E1-A650462D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61C7-2037-0388-7CC2-25C4A9273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3485"/>
            <a:ext cx="10515600" cy="4729389"/>
          </a:xfrm>
        </p:spPr>
        <p:txBody>
          <a:bodyPr/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gathers information on local lawyers, including ratings, cases won, and fees.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Users can sort lawyers by rating, cases, or fees and learn about different advocate types.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chat feature lets users interact directly with lawyers.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includes IPC sections for users to verify filed cases against them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0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41BD-BBD2-7F23-9446-59342F328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849" y="831657"/>
            <a:ext cx="289249" cy="23203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D1A912-1BAA-E98E-C92B-75AE6B23F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771" y="401216"/>
            <a:ext cx="10711543" cy="6008915"/>
          </a:xfrm>
        </p:spPr>
      </p:pic>
    </p:spTree>
    <p:extLst>
      <p:ext uri="{BB962C8B-B14F-4D97-AF65-F5344CB8AC3E}">
        <p14:creationId xmlns:p14="http://schemas.microsoft.com/office/powerpoint/2010/main" val="10414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F27B-78EF-993D-0211-DF18BB18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42239"/>
            <a:ext cx="10515600" cy="447675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6FF6B-E2FD-AFF8-777C-5B7077A02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589914"/>
            <a:ext cx="10515600" cy="5679123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  <a:tabLst>
                <a:tab pos="45974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</a:t>
            </a:r>
            <a:r>
              <a:rPr lang="en-US" sz="2400" b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CASES 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8303D6-9271-C3F6-93F9-DF6FF88D5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333913"/>
              </p:ext>
            </p:extLst>
          </p:nvPr>
        </p:nvGraphicFramePr>
        <p:xfrm>
          <a:off x="538480" y="1280161"/>
          <a:ext cx="11348720" cy="5435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33900">
                  <a:extLst>
                    <a:ext uri="{9D8B030D-6E8A-4147-A177-3AD203B41FA5}">
                      <a16:colId xmlns:a16="http://schemas.microsoft.com/office/drawing/2014/main" val="171972725"/>
                    </a:ext>
                  </a:extLst>
                </a:gridCol>
                <a:gridCol w="2568816">
                  <a:extLst>
                    <a:ext uri="{9D8B030D-6E8A-4147-A177-3AD203B41FA5}">
                      <a16:colId xmlns:a16="http://schemas.microsoft.com/office/drawing/2014/main" val="752246287"/>
                    </a:ext>
                  </a:extLst>
                </a:gridCol>
                <a:gridCol w="3533496">
                  <a:extLst>
                    <a:ext uri="{9D8B030D-6E8A-4147-A177-3AD203B41FA5}">
                      <a16:colId xmlns:a16="http://schemas.microsoft.com/office/drawing/2014/main" val="2684879852"/>
                    </a:ext>
                  </a:extLst>
                </a:gridCol>
                <a:gridCol w="2495202">
                  <a:extLst>
                    <a:ext uri="{9D8B030D-6E8A-4147-A177-3AD203B41FA5}">
                      <a16:colId xmlns:a16="http://schemas.microsoft.com/office/drawing/2014/main" val="3197435826"/>
                    </a:ext>
                  </a:extLst>
                </a:gridCol>
                <a:gridCol w="1717306">
                  <a:extLst>
                    <a:ext uri="{9D8B030D-6E8A-4147-A177-3AD203B41FA5}">
                      <a16:colId xmlns:a16="http://schemas.microsoft.com/office/drawing/2014/main" val="3155381960"/>
                    </a:ext>
                  </a:extLst>
                </a:gridCol>
              </a:tblGrid>
              <a:tr h="830579">
                <a:tc>
                  <a:txBody>
                    <a:bodyPr/>
                    <a:lstStyle/>
                    <a:p>
                      <a:pPr marL="191770" marR="136525" indent="-38100">
                        <a:lnSpc>
                          <a:spcPts val="208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no: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4990" marR="550545" algn="ctr">
                        <a:lnSpc>
                          <a:spcPts val="1375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265" marR="845820" algn="ctr">
                        <a:lnSpc>
                          <a:spcPts val="1375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1375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Expected results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0035" marR="259715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Actual</a:t>
                      </a:r>
                      <a:r>
                        <a:rPr lang="en-US" sz="1200" spc="-28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results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2825744"/>
                  </a:ext>
                </a:extLst>
              </a:tr>
              <a:tr h="1112993">
                <a:tc>
                  <a:txBody>
                    <a:bodyPr/>
                    <a:lstStyle/>
                    <a:p>
                      <a:pPr marL="67945">
                        <a:lnSpc>
                          <a:spcPts val="1190"/>
                        </a:lnSpc>
                        <a:spcBef>
                          <a:spcPts val="595"/>
                        </a:spcBef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319405" algn="just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Enter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User name</a:t>
                      </a:r>
                      <a:r>
                        <a:rPr lang="en-US" sz="1200" spc="-28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and press LOGIN</a:t>
                      </a:r>
                      <a:r>
                        <a:rPr lang="en-US" sz="1200" spc="-28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Button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19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r>
                        <a:rPr lang="en-US" sz="1200" spc="-1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name</a:t>
                      </a:r>
                      <a:r>
                        <a:rPr lang="en-US" sz="1200" spc="-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=</a:t>
                      </a:r>
                      <a:r>
                        <a:rPr lang="en-US" sz="1200" spc="-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admin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300355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Should display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warning message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box</a:t>
                      </a:r>
                      <a:r>
                        <a:rPr lang="en-US" sz="1200" spc="-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"Please</a:t>
                      </a:r>
                      <a:endParaRPr lang="en-IN" sz="1100">
                        <a:effectLst/>
                      </a:endParaRPr>
                    </a:p>
                    <a:p>
                      <a:pPr marL="68580">
                        <a:lnSpc>
                          <a:spcPts val="119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Enter</a:t>
                      </a:r>
                      <a:r>
                        <a:rPr lang="en-US" sz="1200" spc="-2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Password"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75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failed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2764544"/>
                  </a:ext>
                </a:extLst>
              </a:tr>
              <a:tr h="1112993">
                <a:tc>
                  <a:txBody>
                    <a:bodyPr/>
                    <a:lstStyle/>
                    <a:p>
                      <a:pPr marL="67945">
                        <a:lnSpc>
                          <a:spcPts val="1190"/>
                        </a:lnSpc>
                        <a:spcBef>
                          <a:spcPts val="595"/>
                        </a:spcBef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18669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Enter Password and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press LOGIN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Button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119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</a:t>
                      </a:r>
                      <a:r>
                        <a:rPr lang="en-US" sz="1200" spc="-2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=</a:t>
                      </a:r>
                      <a:r>
                        <a:rPr lang="en-US" sz="1200" spc="-1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admin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marR="274320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Should display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warning message</a:t>
                      </a:r>
                      <a:r>
                        <a:rPr lang="en-US" sz="1200" spc="-28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box</a:t>
                      </a:r>
                      <a:r>
                        <a:rPr lang="en-US" sz="1200" spc="-4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"Please</a:t>
                      </a:r>
                      <a:r>
                        <a:rPr lang="en-US" sz="1200" spc="-4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Enter</a:t>
                      </a:r>
                      <a:endParaRPr lang="en-IN" sz="1100">
                        <a:effectLst/>
                      </a:endParaRPr>
                    </a:p>
                    <a:p>
                      <a:pPr marL="72390">
                        <a:lnSpc>
                          <a:spcPts val="119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</a:t>
                      </a:r>
                      <a:r>
                        <a:rPr lang="en-US" sz="1200" spc="-1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name”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375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failed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46036193"/>
                  </a:ext>
                </a:extLst>
              </a:tr>
              <a:tr h="1277881">
                <a:tc>
                  <a:txBody>
                    <a:bodyPr/>
                    <a:lstStyle/>
                    <a:p>
                      <a:pPr marL="67945">
                        <a:lnSpc>
                          <a:spcPts val="1190"/>
                        </a:lnSpc>
                        <a:spcBef>
                          <a:spcPts val="610"/>
                        </a:spcBef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63500" algn="just">
                        <a:lnSpc>
                          <a:spcPct val="1150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Enter User name and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Password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and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press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LOGIN Button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537210">
                        <a:lnSpc>
                          <a:spcPct val="115000"/>
                        </a:lnSpc>
                        <a:spcBef>
                          <a:spcPts val="23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 = admin and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Password</a:t>
                      </a:r>
                      <a:r>
                        <a:rPr lang="en-US" sz="1200" spc="-1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=</a:t>
                      </a:r>
                      <a:r>
                        <a:rPr lang="en-US" sz="1200" spc="-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admin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443865">
                        <a:lnSpc>
                          <a:spcPct val="115000"/>
                        </a:lnSpc>
                        <a:spcBef>
                          <a:spcPts val="24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Should display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Admin</a:t>
                      </a:r>
                      <a:r>
                        <a:rPr lang="en-US" sz="1200" spc="-1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page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424815">
                        <a:lnSpc>
                          <a:spcPct val="115000"/>
                        </a:lnSpc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 spc="-5">
                          <a:effectLst/>
                        </a:rPr>
                        <a:t>Success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1487957"/>
                  </a:ext>
                </a:extLst>
              </a:tr>
              <a:tr h="1101153">
                <a:tc>
                  <a:txBody>
                    <a:bodyPr/>
                    <a:lstStyle/>
                    <a:p>
                      <a:pPr marL="67945">
                        <a:lnSpc>
                          <a:spcPts val="1190"/>
                        </a:lnSpc>
                        <a:spcBef>
                          <a:spcPts val="595"/>
                        </a:spcBef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7945" marR="263525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Enter User name</a:t>
                      </a:r>
                      <a:r>
                        <a:rPr lang="en-US" sz="1200" spc="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and</a:t>
                      </a:r>
                      <a:r>
                        <a:rPr lang="en-US" sz="1200" spc="27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Password</a:t>
                      </a:r>
                      <a:r>
                        <a:rPr lang="en-US" sz="1200" spc="-1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and</a:t>
                      </a:r>
                      <a:endParaRPr lang="en-IN" sz="1100">
                        <a:effectLst/>
                      </a:endParaRPr>
                    </a:p>
                    <a:p>
                      <a:pPr marL="67945">
                        <a:lnSpc>
                          <a:spcPts val="1190"/>
                        </a:lnSpc>
                        <a:spcBef>
                          <a:spcPts val="50"/>
                        </a:spcBef>
                      </a:pPr>
                      <a:r>
                        <a:rPr lang="en-US" sz="1200">
                          <a:effectLst/>
                        </a:rPr>
                        <a:t>press LOGIN Button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5" marR="449580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Username</a:t>
                      </a:r>
                      <a:r>
                        <a:rPr lang="en-US" sz="1200" spc="-2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=</a:t>
                      </a:r>
                      <a:r>
                        <a:rPr lang="en-US" sz="1200" spc="-2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amal</a:t>
                      </a:r>
                      <a:r>
                        <a:rPr lang="en-US" sz="1200" spc="-2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and</a:t>
                      </a:r>
                      <a:r>
                        <a:rPr lang="en-US" sz="1200" spc="-28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Password</a:t>
                      </a:r>
                      <a:r>
                        <a:rPr lang="en-US" sz="1200" spc="-1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=</a:t>
                      </a:r>
                      <a:r>
                        <a:rPr lang="en-US" sz="1200" spc="-5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1234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443865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Should display</a:t>
                      </a:r>
                      <a:r>
                        <a:rPr lang="en-US" sz="1200" spc="-29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Amal's</a:t>
                      </a:r>
                      <a:r>
                        <a:rPr lang="en-US" sz="1200" spc="-30">
                          <a:effectLst/>
                        </a:rPr>
                        <a:t> </a:t>
                      </a:r>
                      <a:r>
                        <a:rPr lang="en-US" sz="1200">
                          <a:effectLst/>
                        </a:rPr>
                        <a:t>page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 marR="424815">
                        <a:lnSpc>
                          <a:spcPct val="115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</a:t>
                      </a:r>
                      <a:r>
                        <a:rPr lang="en-US" sz="1200" spc="5" dirty="0">
                          <a:effectLst/>
                        </a:rPr>
                        <a:t> </a:t>
                      </a:r>
                      <a:r>
                        <a:rPr lang="en-US" sz="1200" spc="-5" dirty="0">
                          <a:effectLst/>
                        </a:rPr>
                        <a:t>Success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559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68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37F7-08AB-3B6F-0E03-EA814EB44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" y="690880"/>
            <a:ext cx="9845040" cy="13208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r>
              <a:rPr lang="en-IN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DCC0B-55F3-355B-B7C2-E3DF4F1A6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" y="1341120"/>
            <a:ext cx="11348720" cy="5323840"/>
          </a:xfrm>
        </p:spPr>
      </p:pic>
    </p:spTree>
    <p:extLst>
      <p:ext uri="{BB962C8B-B14F-4D97-AF65-F5344CB8AC3E}">
        <p14:creationId xmlns:p14="http://schemas.microsoft.com/office/powerpoint/2010/main" val="144956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F2780-B1AC-957E-E0EE-C8E5CBD3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57924-39B5-B54B-0443-8F8E8E025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9040"/>
            <a:ext cx="10276840" cy="5282883"/>
          </a:xfrm>
        </p:spPr>
      </p:pic>
    </p:spTree>
    <p:extLst>
      <p:ext uri="{BB962C8B-B14F-4D97-AF65-F5344CB8AC3E}">
        <p14:creationId xmlns:p14="http://schemas.microsoft.com/office/powerpoint/2010/main" val="4171488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0C09-535B-7B18-9081-BF6B01EA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8" y="-166721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F781A2-CA36-FCAC-F36D-FB470C8B2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487" y="877078"/>
            <a:ext cx="11183231" cy="5738325"/>
          </a:xfrm>
        </p:spPr>
      </p:pic>
    </p:spTree>
    <p:extLst>
      <p:ext uri="{BB962C8B-B14F-4D97-AF65-F5344CB8AC3E}">
        <p14:creationId xmlns:p14="http://schemas.microsoft.com/office/powerpoint/2010/main" val="234844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2490-FB0B-89C5-46E1-C99F1DBC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69" y="103869"/>
            <a:ext cx="10515600" cy="661242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0F94A-B75E-51A6-D0A7-00A9E4E13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441" y="933061"/>
            <a:ext cx="10730204" cy="5607698"/>
          </a:xfrm>
        </p:spPr>
      </p:pic>
    </p:spTree>
    <p:extLst>
      <p:ext uri="{BB962C8B-B14F-4D97-AF65-F5344CB8AC3E}">
        <p14:creationId xmlns:p14="http://schemas.microsoft.com/office/powerpoint/2010/main" val="417556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6A87-0C51-BF72-8219-49A853A0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9207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9101E-686A-74FD-3EF6-015CEB01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944880"/>
            <a:ext cx="10972800" cy="5598160"/>
          </a:xfrm>
        </p:spPr>
      </p:pic>
    </p:spTree>
    <p:extLst>
      <p:ext uri="{BB962C8B-B14F-4D97-AF65-F5344CB8AC3E}">
        <p14:creationId xmlns:p14="http://schemas.microsoft.com/office/powerpoint/2010/main" val="217636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3F62-22D5-E74F-79CB-2D4C200B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11760"/>
            <a:ext cx="10515600" cy="85344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2D439-C0DB-6CA2-2853-A6E6B050D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965200"/>
            <a:ext cx="11318239" cy="5659120"/>
          </a:xfrm>
        </p:spPr>
      </p:pic>
    </p:spTree>
    <p:extLst>
      <p:ext uri="{BB962C8B-B14F-4D97-AF65-F5344CB8AC3E}">
        <p14:creationId xmlns:p14="http://schemas.microsoft.com/office/powerpoint/2010/main" val="4003036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87C0-3676-371B-07A1-7A4E82A2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ADOCATE LIST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AB5325-1554-1F84-6415-48282D701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9714" y="746448"/>
            <a:ext cx="10374086" cy="59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865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8C00-4F4E-D90A-6908-3A78158E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132715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05234-4DCF-E512-AFB8-E9160E1F5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94080"/>
            <a:ext cx="11236960" cy="5598160"/>
          </a:xfrm>
        </p:spPr>
      </p:pic>
    </p:spTree>
    <p:extLst>
      <p:ext uri="{BB962C8B-B14F-4D97-AF65-F5344CB8AC3E}">
        <p14:creationId xmlns:p14="http://schemas.microsoft.com/office/powerpoint/2010/main" val="357681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CB9D-906B-1F67-13A9-6F723897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7241"/>
            <a:ext cx="10515600" cy="2007929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6DDFDD-91A0-19F8-C1F2-9D3384D84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8095890"/>
              </p:ext>
            </p:extLst>
          </p:nvPr>
        </p:nvGraphicFramePr>
        <p:xfrm>
          <a:off x="408992" y="1091682"/>
          <a:ext cx="11496869" cy="5544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34">
                  <a:extLst>
                    <a:ext uri="{9D8B030D-6E8A-4147-A177-3AD203B41FA5}">
                      <a16:colId xmlns:a16="http://schemas.microsoft.com/office/drawing/2014/main" val="253969317"/>
                    </a:ext>
                  </a:extLst>
                </a:gridCol>
                <a:gridCol w="2252138">
                  <a:extLst>
                    <a:ext uri="{9D8B030D-6E8A-4147-A177-3AD203B41FA5}">
                      <a16:colId xmlns:a16="http://schemas.microsoft.com/office/drawing/2014/main" val="2460836784"/>
                    </a:ext>
                  </a:extLst>
                </a:gridCol>
                <a:gridCol w="1671587">
                  <a:extLst>
                    <a:ext uri="{9D8B030D-6E8A-4147-A177-3AD203B41FA5}">
                      <a16:colId xmlns:a16="http://schemas.microsoft.com/office/drawing/2014/main" val="442546332"/>
                    </a:ext>
                  </a:extLst>
                </a:gridCol>
                <a:gridCol w="1671587">
                  <a:extLst>
                    <a:ext uri="{9D8B030D-6E8A-4147-A177-3AD203B41FA5}">
                      <a16:colId xmlns:a16="http://schemas.microsoft.com/office/drawing/2014/main" val="458960794"/>
                    </a:ext>
                  </a:extLst>
                </a:gridCol>
                <a:gridCol w="2662528">
                  <a:extLst>
                    <a:ext uri="{9D8B030D-6E8A-4147-A177-3AD203B41FA5}">
                      <a16:colId xmlns:a16="http://schemas.microsoft.com/office/drawing/2014/main" val="818573572"/>
                    </a:ext>
                  </a:extLst>
                </a:gridCol>
                <a:gridCol w="2536695">
                  <a:extLst>
                    <a:ext uri="{9D8B030D-6E8A-4147-A177-3AD203B41FA5}">
                      <a16:colId xmlns:a16="http://schemas.microsoft.com/office/drawing/2014/main" val="2454812105"/>
                    </a:ext>
                  </a:extLst>
                </a:gridCol>
              </a:tblGrid>
              <a:tr h="873624">
                <a:tc>
                  <a:txBody>
                    <a:bodyPr/>
                    <a:lstStyle/>
                    <a:p>
                      <a:r>
                        <a:rPr lang="en-IN" dirty="0"/>
                        <a:t>SLN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AHUTORS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YEAR OF PUBLISHING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93849"/>
                  </a:ext>
                </a:extLst>
              </a:tr>
              <a:tr h="994775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implications of  ChatGPT for Legal Services and 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Andrew Perlman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obtain legal and other services, and prepare people for their careers.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It is imperfect and at times Problematic.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023231"/>
                  </a:ext>
                </a:extLst>
              </a:tr>
              <a:tr h="2486937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Lawyer’s Work Management  at Law Firms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Tharani </a:t>
                      </a:r>
                      <a:r>
                        <a:rPr lang="en-IN" dirty="0" err="1"/>
                        <a:t>Kawya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This research emphasizes the digitization of business processes within a law chamber.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proposed system under this research paper is to be developed with the </a:t>
                      </a:r>
                      <a:r>
                        <a:rPr lang="en-US" dirty="0" err="1"/>
                        <a:t>functionalities:chatbot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communication,email</a:t>
                      </a:r>
                      <a:r>
                        <a:rPr lang="en-US" dirty="0"/>
                        <a:t> management.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95252"/>
                  </a:ext>
                </a:extLst>
              </a:tr>
              <a:tr h="403436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Consumer </a:t>
                      </a:r>
                      <a:r>
                        <a:rPr lang="en-IN" dirty="0" err="1"/>
                        <a:t>preceptions</a:t>
                      </a:r>
                      <a:r>
                        <a:rPr lang="en-IN" dirty="0"/>
                        <a:t> of online legal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Vicki </a:t>
                      </a:r>
                      <a:r>
                        <a:rPr lang="en-IN" dirty="0" err="1"/>
                        <a:t>Waye</a:t>
                      </a:r>
                      <a:r>
                        <a:rPr lang="en-IN" dirty="0"/>
                        <a:t> ,</a:t>
                      </a:r>
                      <a:r>
                        <a:rPr lang="en-IN" dirty="0" err="1"/>
                        <a:t>Timofei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Bogomolov</a:t>
                      </a:r>
                      <a:r>
                        <a:rPr lang="en-IN" dirty="0"/>
                        <a:t>, Anja </a:t>
                      </a:r>
                      <a:r>
                        <a:rPr lang="en-IN" dirty="0" err="1"/>
                        <a:t>pich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Web-based review and rating services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ability to convey trust and confidence is not maintained.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29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207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5230-3E04-B0C1-90DD-95FF9A5F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37"/>
            <a:ext cx="10515600" cy="66247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6BECC3-9C2F-C0B2-7821-065C05FF1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8910" y="895803"/>
            <a:ext cx="10814180" cy="579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1320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8024A-D0F9-B103-FA12-8F322E11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762"/>
            <a:ext cx="10515600" cy="549275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IPSC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BD04C7-60BB-DD98-2B3A-066A56FD6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9797" y="681038"/>
            <a:ext cx="10982130" cy="597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759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F458-676F-D9BD-C896-5731118C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124302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DC6B8-694E-230A-7E41-0C6B80D98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046480"/>
            <a:ext cx="10586720" cy="5273040"/>
          </a:xfrm>
        </p:spPr>
      </p:pic>
    </p:spTree>
    <p:extLst>
      <p:ext uri="{BB962C8B-B14F-4D97-AF65-F5344CB8AC3E}">
        <p14:creationId xmlns:p14="http://schemas.microsoft.com/office/powerpoint/2010/main" val="20516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21C5-22AD-4623-6358-5A065205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0805"/>
            <a:ext cx="10515600" cy="823595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FB4D-B08D-7C23-4773-6E0504186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772160"/>
            <a:ext cx="11247120" cy="5598160"/>
          </a:xfrm>
        </p:spPr>
        <p:txBody>
          <a:bodyPr>
            <a:normAutofit/>
          </a:bodyPr>
          <a:lstStyle/>
          <a:p>
            <a:pPr marL="433070" marR="653415" indent="-342900" algn="just">
              <a:lnSpc>
                <a:spcPct val="150000"/>
              </a:lnSpc>
            </a:pP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future since each and every application should expand and it should</a:t>
            </a:r>
            <a:r>
              <a:rPr lang="en-US" sz="2400" spc="-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a way for updating the system has been developed. </a:t>
            </a:r>
          </a:p>
          <a:p>
            <a:pPr marL="433070" marR="653415" indent="-342900" algn="just">
              <a:lnSpc>
                <a:spcPct val="150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All modules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the system are being developed carefully such that the future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enhancement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does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affect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basic</a:t>
            </a:r>
            <a:r>
              <a:rPr lang="en-US" sz="24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performance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system.</a:t>
            </a:r>
            <a:r>
              <a:rPr lang="en-US" sz="24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433070" marR="653415" indent="-342900" algn="just">
              <a:lnSpc>
                <a:spcPct val="150000"/>
              </a:lnSpc>
            </a:pP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main</a:t>
            </a: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enhancements</a:t>
            </a:r>
            <a:r>
              <a:rPr lang="en-US" sz="2400" spc="-1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spc="-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24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project</a:t>
            </a:r>
            <a:r>
              <a:rPr lang="en-US" sz="2400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are: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ts val="60"/>
              </a:spcBef>
              <a:buSzPts val="1450"/>
              <a:tabLst>
                <a:tab pos="1172845" algn="l"/>
                <a:tab pos="117348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1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encrypt</a:t>
            </a:r>
            <a:r>
              <a:rPr lang="en-US" spc="1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files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that</a:t>
            </a:r>
            <a:r>
              <a:rPr lang="en-US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are</a:t>
            </a:r>
            <a:r>
              <a:rPr lang="en-US" spc="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attached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by</a:t>
            </a:r>
            <a:r>
              <a:rPr lang="en-US" spc="2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spc="5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the</a:t>
            </a:r>
            <a:r>
              <a:rPr lang="en-US" spc="-4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user</a:t>
            </a:r>
            <a:endParaRPr lang="en-IN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lvl="1" algn="just">
              <a:lnSpc>
                <a:spcPct val="150000"/>
              </a:lnSpc>
              <a:spcBef>
                <a:spcPts val="705"/>
              </a:spcBef>
              <a:buSzPts val="1450"/>
              <a:tabLst>
                <a:tab pos="1172845" algn="l"/>
                <a:tab pos="117348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</a:t>
            </a:r>
            <a:r>
              <a:rPr lang="en-US" spc="14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use</a:t>
            </a:r>
            <a:r>
              <a:rPr lang="en-US" spc="2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multiple</a:t>
            </a:r>
            <a:r>
              <a:rPr lang="en-US" spc="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encryption</a:t>
            </a:r>
            <a:r>
              <a:rPr lang="en-US" spc="6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algorithms</a:t>
            </a:r>
            <a:endParaRPr lang="en-IN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lvl="1" algn="just">
              <a:lnSpc>
                <a:spcPct val="150000"/>
              </a:lnSpc>
              <a:spcBef>
                <a:spcPts val="705"/>
              </a:spcBef>
              <a:buSzPts val="1450"/>
              <a:tabLst>
                <a:tab pos="1172845" algn="l"/>
                <a:tab pos="117348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Considering</a:t>
            </a:r>
            <a:r>
              <a:rPr lang="en-US" spc="6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about</a:t>
            </a:r>
            <a:r>
              <a:rPr lang="en-US" spc="5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creating</a:t>
            </a:r>
            <a:r>
              <a:rPr lang="en-US" spc="6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</a:t>
            </a:r>
            <a:r>
              <a:rPr lang="en-US" spc="6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mobile</a:t>
            </a:r>
            <a:r>
              <a:rPr lang="en-US" spc="115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application.</a:t>
            </a:r>
            <a:endParaRPr lang="en-IN" dirty="0">
              <a:effectLst/>
              <a:latin typeface="Times New Roman" panose="02020603050405020304" pitchFamily="18" charset="0"/>
              <a:ea typeface="Symbol" panose="05050102010706020507" pitchFamily="18" charset="2"/>
              <a:cs typeface="Symbol" panose="05050102010706020507" pitchFamily="18" charset="2"/>
            </a:endParaRPr>
          </a:p>
          <a:p>
            <a:pPr marL="0" indent="0" algn="just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5284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FC15-C72B-99E2-EA2F-78834DCF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3EEB1-F056-649A-DC27-4A55CD55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40" y="1422399"/>
            <a:ext cx="11069320" cy="4947921"/>
          </a:xfrm>
        </p:spPr>
        <p:txBody>
          <a:bodyPr>
            <a:normAutofit fontScale="25000" lnSpcReduction="20000"/>
          </a:bodyPr>
          <a:lstStyle/>
          <a:p>
            <a:pPr marL="478790" marR="308610" indent="-342900" algn="just">
              <a:lnSpc>
                <a:spcPct val="150000"/>
              </a:lnSpc>
              <a:spcBef>
                <a:spcPts val="975"/>
              </a:spcBef>
            </a:pP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relevance of the project is clear, since the implementation of the system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very easy.</a:t>
            </a:r>
          </a:p>
          <a:p>
            <a:pPr marL="478790" marR="308610" indent="-342900" algn="just">
              <a:lnSpc>
                <a:spcPct val="150000"/>
              </a:lnSpc>
              <a:spcBef>
                <a:spcPts val="975"/>
              </a:spcBef>
            </a:pP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Even though the computer and its applications are rapidly becoming popular,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only a few established organization, companies and educational institutions are automatic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system. The others just continue with the old type of processing, which is the manual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78790" marR="320040" indent="-342900" algn="just">
              <a:lnSpc>
                <a:spcPct val="150000"/>
              </a:lnSpc>
            </a:pP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“AI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9600" spc="5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AdvoChat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thus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obtains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certificate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achievements in handling all users with full satisfaction. </a:t>
            </a:r>
          </a:p>
          <a:p>
            <a:pPr marL="478790" marR="320040" indent="-342900" algn="just">
              <a:lnSpc>
                <a:spcPct val="150000"/>
              </a:lnSpc>
            </a:pP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trial run of the system has been</a:t>
            </a:r>
            <a:r>
              <a:rPr lang="en-US" sz="9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made</a:t>
            </a:r>
            <a:r>
              <a:rPr lang="en-US" sz="9600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9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96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giving</a:t>
            </a:r>
            <a:r>
              <a:rPr lang="en-US" sz="9600" spc="-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en-US" sz="96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305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B7E3-281B-5822-21AC-BF4B6919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B3046-E92D-F193-43E5-201455A3F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1457009"/>
            <a:ext cx="10734040" cy="44862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890"/>
              </a:spcBef>
              <a:buClr>
                <a:srgbClr val="1F1F1F"/>
              </a:buClr>
              <a:buSzPts val="1200"/>
              <a:tabLst>
                <a:tab pos="481330" algn="l"/>
                <a:tab pos="48196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</a:t>
            </a:r>
            <a:r>
              <a:rPr lang="en-US" sz="1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Guido van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Rossum</a:t>
            </a:r>
            <a:endParaRPr lang="en-IN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40"/>
              </a:spcBef>
              <a:buClr>
                <a:srgbClr val="1F1F1F"/>
              </a:buClr>
              <a:buSzPts val="1200"/>
              <a:tabLst>
                <a:tab pos="481330" algn="l"/>
                <a:tab pos="481965" algn="l"/>
                <a:tab pos="268922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</a:t>
            </a:r>
            <a:r>
              <a:rPr lang="en-US" sz="18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&amp;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  <a:r>
              <a:rPr lang="en-US" sz="18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MADE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SIMPLE	-</a:t>
            </a:r>
            <a:r>
              <a:rPr lang="en-US" sz="1800" spc="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Ivan</a:t>
            </a:r>
            <a:r>
              <a:rPr lang="en-US" sz="18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Bayross</a:t>
            </a:r>
            <a:endParaRPr lang="en-IN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865"/>
              </a:spcBef>
              <a:buClr>
                <a:srgbClr val="1F1F1F"/>
              </a:buClr>
              <a:buSzPts val="1200"/>
              <a:tabLst>
                <a:tab pos="481330" algn="l"/>
                <a:tab pos="48196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JAVASCRIPT: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DEFINITIVE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GUIDE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David</a:t>
            </a:r>
            <a:r>
              <a:rPr lang="en-US" sz="1800" spc="-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Flanagan</a:t>
            </a:r>
            <a:endParaRPr lang="en-IN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40"/>
              </a:spcBef>
              <a:buClr>
                <a:srgbClr val="1F1F1F"/>
              </a:buClr>
              <a:buSzPts val="1200"/>
              <a:tabLst>
                <a:tab pos="481330" algn="l"/>
                <a:tab pos="481965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DEFINITIVE</a:t>
            </a:r>
            <a:r>
              <a:rPr lang="en-US" sz="18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GUIDE</a:t>
            </a:r>
            <a:r>
              <a:rPr lang="en-US" sz="1800" spc="-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80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USING,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940"/>
              </a:spcBef>
              <a:buClr>
                <a:srgbClr val="1F1F1F"/>
              </a:buClr>
              <a:buSzPts val="1200"/>
              <a:tabLst>
                <a:tab pos="481330" algn="l"/>
                <a:tab pos="481965" algn="l"/>
              </a:tabLst>
            </a:pP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PROGRAMMING</a:t>
            </a:r>
            <a:r>
              <a:rPr lang="en-US" sz="18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ADMINISTERING</a:t>
            </a:r>
            <a:r>
              <a:rPr lang="en-US" sz="18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MYSQL4</a:t>
            </a:r>
            <a:r>
              <a:rPr lang="en-US" sz="18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en-US" sz="1800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Paul</a:t>
            </a:r>
            <a:r>
              <a:rPr lang="en-US" sz="1800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DuBois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>
              <a:lnSpc>
                <a:spcPct val="150000"/>
              </a:lnSpc>
              <a:spcBef>
                <a:spcPts val="425"/>
              </a:spcBef>
              <a:buNone/>
            </a:pP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WEBSITES</a:t>
            </a:r>
            <a:r>
              <a:rPr lang="en-US" sz="3600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VISITED</a:t>
            </a:r>
            <a:endParaRPr lang="en-IN" sz="3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81330" marR="4213225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460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www.google.com</a:t>
            </a:r>
            <a:endParaRPr lang="en-US" sz="1800" u="sng" dirty="0">
              <a:solidFill>
                <a:srgbClr val="0460C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81330" marR="4213225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</a:pPr>
            <a:r>
              <a:rPr lang="en-US" sz="1800" spc="5" dirty="0">
                <a:solidFill>
                  <a:srgbClr val="0460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460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www.w3schools.com</a:t>
            </a:r>
            <a:r>
              <a:rPr lang="en-US" sz="1800" spc="-285" dirty="0">
                <a:solidFill>
                  <a:srgbClr val="0460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481330" marR="4213225">
              <a:lnSpc>
                <a:spcPct val="150000"/>
              </a:lnSpc>
              <a:spcBef>
                <a:spcPts val="97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460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www.wikipedia.com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627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85-EAF5-2B9C-C852-4B9CE271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B9C527-97FA-7C11-8BB4-0608F2E75B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434201"/>
              </p:ext>
            </p:extLst>
          </p:nvPr>
        </p:nvGraphicFramePr>
        <p:xfrm>
          <a:off x="387072" y="574448"/>
          <a:ext cx="11612094" cy="570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393">
                  <a:extLst>
                    <a:ext uri="{9D8B030D-6E8A-4147-A177-3AD203B41FA5}">
                      <a16:colId xmlns:a16="http://schemas.microsoft.com/office/drawing/2014/main" val="384354838"/>
                    </a:ext>
                  </a:extLst>
                </a:gridCol>
                <a:gridCol w="1576048">
                  <a:extLst>
                    <a:ext uri="{9D8B030D-6E8A-4147-A177-3AD203B41FA5}">
                      <a16:colId xmlns:a16="http://schemas.microsoft.com/office/drawing/2014/main" val="1477021601"/>
                    </a:ext>
                  </a:extLst>
                </a:gridCol>
                <a:gridCol w="1587827">
                  <a:extLst>
                    <a:ext uri="{9D8B030D-6E8A-4147-A177-3AD203B41FA5}">
                      <a16:colId xmlns:a16="http://schemas.microsoft.com/office/drawing/2014/main" val="2753713410"/>
                    </a:ext>
                  </a:extLst>
                </a:gridCol>
                <a:gridCol w="1808105">
                  <a:extLst>
                    <a:ext uri="{9D8B030D-6E8A-4147-A177-3AD203B41FA5}">
                      <a16:colId xmlns:a16="http://schemas.microsoft.com/office/drawing/2014/main" val="3577440335"/>
                    </a:ext>
                  </a:extLst>
                </a:gridCol>
                <a:gridCol w="3028805">
                  <a:extLst>
                    <a:ext uri="{9D8B030D-6E8A-4147-A177-3AD203B41FA5}">
                      <a16:colId xmlns:a16="http://schemas.microsoft.com/office/drawing/2014/main" val="2672618051"/>
                    </a:ext>
                  </a:extLst>
                </a:gridCol>
                <a:gridCol w="2846916">
                  <a:extLst>
                    <a:ext uri="{9D8B030D-6E8A-4147-A177-3AD203B41FA5}">
                      <a16:colId xmlns:a16="http://schemas.microsoft.com/office/drawing/2014/main" val="265256256"/>
                    </a:ext>
                  </a:extLst>
                </a:gridCol>
              </a:tblGrid>
              <a:tr h="984053">
                <a:tc>
                  <a:txBody>
                    <a:bodyPr/>
                    <a:lstStyle/>
                    <a:p>
                      <a:r>
                        <a:rPr lang="en-IN" dirty="0"/>
                        <a:t>SLN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PAPER TITLE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AHUTORS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YEAR OF PUBLISHING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ADVANTAGE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LIMITATIONS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77586"/>
                  </a:ext>
                </a:extLst>
              </a:tr>
              <a:tr h="2423339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Legal </a:t>
                      </a:r>
                      <a:r>
                        <a:rPr lang="en-US" dirty="0" err="1"/>
                        <a:t>Service:The</a:t>
                      </a:r>
                      <a:r>
                        <a:rPr lang="en-US" dirty="0"/>
                        <a:t> Present and Future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Aminur </a:t>
                      </a:r>
                      <a:r>
                        <a:rPr lang="en-IN" dirty="0" err="1"/>
                        <a:t>Islam,Jannatul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Ferdaus,Abbas</a:t>
                      </a:r>
                      <a:r>
                        <a:rPr lang="en-IN" dirty="0"/>
                        <a:t> Ali Khan and Tarek Habib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characterizing client focused models for online legitimate help </a:t>
                      </a:r>
                      <a:r>
                        <a:rPr lang="en-US" dirty="0" err="1"/>
                        <a:t>services,understandings</a:t>
                      </a:r>
                      <a:r>
                        <a:rPr lang="en-US" dirty="0"/>
                        <a:t> of how people utilize the internet to get lawful help.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client </a:t>
                      </a:r>
                      <a:r>
                        <a:rPr lang="en-US" dirty="0" err="1"/>
                        <a:t>needs,inclinations,and</a:t>
                      </a:r>
                      <a:r>
                        <a:rPr lang="en-US" dirty="0"/>
                        <a:t> work processes archived here can be checked in more broad observational and future investigations.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019231"/>
                  </a:ext>
                </a:extLst>
              </a:tr>
              <a:tr h="2301711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Adoption of online legal services by law firm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Prian</a:t>
                      </a:r>
                      <a:r>
                        <a:rPr lang="en-IN" dirty="0"/>
                        <a:t> Naicker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is directed at empirically identifying the </a:t>
                      </a:r>
                      <a:r>
                        <a:rPr lang="en-US" dirty="0" err="1"/>
                        <a:t>technological,organisational</a:t>
                      </a:r>
                      <a:r>
                        <a:rPr lang="en-US" dirty="0"/>
                        <a:t> and environmental factors that influence the adoption of online legal services.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was not able to locate other studies into online legal services adoption which indicates that the legal industry is a new context for the application of adoption theories.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7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63BD-90C8-F255-00ED-3A430A63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821B-53BB-BF66-5674-BBD235E9A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" AI Based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Advochat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 Platform  to streamline the process of connecting user with suitable Lawyers.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4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2F41-DDE4-7C23-98EA-461AED6F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3" y="365125"/>
            <a:ext cx="10691327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EC53-C7E8-FC65-B4C3-2A3ED5919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690688"/>
            <a:ext cx="10626012" cy="5018023"/>
          </a:xfrm>
        </p:spPr>
        <p:txBody>
          <a:bodyPr/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legal awareness in the general public.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Dependency on direct meetings with lawyers for legal help.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and challenging process for seeking legal assistance.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collection of data required to find a specific category of lawyer.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aims to address these issues efficiently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921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CE46-E931-650E-82E5-27D569985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27FE-C95D-5B91-1E18-1FC3E401F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legal support platform.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Browse registered lawyers by expertise.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appointments online.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Site acts as a legal services agency.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 module for lawyer-user communication.</a:t>
            </a: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manages request formalities.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4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B9C7-3811-F95D-FBB6-C0E9CD8C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83" y="214603"/>
            <a:ext cx="10515600" cy="718457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7F21-AE79-669E-8E77-4EB66FF8A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101010"/>
            <a:ext cx="10039739" cy="5337209"/>
          </a:xfrm>
        </p:spPr>
        <p:txBody>
          <a:bodyPr/>
          <a:lstStyle/>
          <a:p>
            <a:pPr marL="0" indent="0" algn="just">
              <a:buSzPts val="1200"/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SOFTWARE</a:t>
            </a:r>
            <a:r>
              <a:rPr lang="en-US" sz="2400" b="1" spc="-40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REQUIREMENTS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970"/>
              </a:spcBef>
              <a:tabLst>
                <a:tab pos="17024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</a:t>
            </a:r>
            <a:r>
              <a:rPr lang="en-US" sz="2400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system:</a:t>
            </a:r>
            <a:r>
              <a:rPr lang="en-US" sz="24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</a:t>
            </a:r>
          </a:p>
          <a:p>
            <a:pPr algn="just">
              <a:spcBef>
                <a:spcPts val="970"/>
              </a:spcBef>
              <a:tabLst>
                <a:tab pos="170243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technologies:</a:t>
            </a:r>
            <a:r>
              <a:rPr lang="en-US" sz="24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python,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Django,</a:t>
            </a:r>
            <a:r>
              <a:rPr lang="en-US" sz="2400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HTML,</a:t>
            </a:r>
            <a:r>
              <a:rPr lang="en-US" sz="24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</a:p>
          <a:p>
            <a:pPr algn="just">
              <a:spcBef>
                <a:spcPts val="970"/>
              </a:spcBef>
              <a:tabLst>
                <a:tab pos="1702435" algn="l"/>
              </a:tabLst>
            </a:pPr>
            <a:r>
              <a:rPr lang="en-US" sz="24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</a:t>
            </a:r>
            <a:r>
              <a:rPr lang="en-US" sz="2400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24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Bef>
                <a:spcPts val="15"/>
              </a:spcBef>
              <a:tabLst>
                <a:tab pos="148844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z="2400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browser:</a:t>
            </a:r>
            <a:r>
              <a:rPr lang="en-US" sz="2400" spc="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</a:t>
            </a:r>
            <a:r>
              <a:rPr lang="en-US" sz="240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Chrome/Mozilla</a:t>
            </a:r>
            <a:r>
              <a:rPr lang="en-US" sz="2400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Firefox </a:t>
            </a:r>
          </a:p>
          <a:p>
            <a:pPr algn="just">
              <a:spcBef>
                <a:spcPts val="15"/>
              </a:spcBef>
              <a:tabLst>
                <a:tab pos="1488440" algn="l"/>
              </a:tabLst>
            </a:pP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HARDWARE</a:t>
            </a:r>
            <a:r>
              <a:rPr lang="en-US" sz="2400" b="1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endParaRPr lang="en-IN" sz="24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Processor</a:t>
            </a:r>
            <a:r>
              <a:rPr lang="en-US" sz="2000" spc="3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–i3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Higher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Hard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Disk</a:t>
            </a:r>
            <a:r>
              <a:rPr lang="en-US" sz="200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–50</a:t>
            </a:r>
            <a:r>
              <a:rPr lang="en-US" sz="20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GB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Memory–1GB RAM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Higher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8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A018-F003-35A2-651A-A14B2DB0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21285"/>
            <a:ext cx="8041640" cy="526993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01656-FDE1-EBED-37B5-D37DF1195CB1}"/>
              </a:ext>
            </a:extLst>
          </p:cNvPr>
          <p:cNvSpPr/>
          <p:nvPr/>
        </p:nvSpPr>
        <p:spPr>
          <a:xfrm>
            <a:off x="1071880" y="891698"/>
            <a:ext cx="955040" cy="4473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98925-1511-593B-E25B-3D8FAAB00784}"/>
              </a:ext>
            </a:extLst>
          </p:cNvPr>
          <p:cNvSpPr/>
          <p:nvPr/>
        </p:nvSpPr>
        <p:spPr>
          <a:xfrm>
            <a:off x="1071880" y="1635024"/>
            <a:ext cx="1041400" cy="416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advocate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B3312-E8BB-DEDD-88D4-17CF94E3A6BF}"/>
              </a:ext>
            </a:extLst>
          </p:cNvPr>
          <p:cNvSpPr/>
          <p:nvPr/>
        </p:nvSpPr>
        <p:spPr>
          <a:xfrm>
            <a:off x="1076960" y="2471260"/>
            <a:ext cx="1046480" cy="46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IPSC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508FBE-A91D-8A1C-6D39-C24E682BFA87}"/>
              </a:ext>
            </a:extLst>
          </p:cNvPr>
          <p:cNvSpPr/>
          <p:nvPr/>
        </p:nvSpPr>
        <p:spPr>
          <a:xfrm>
            <a:off x="1092200" y="3332397"/>
            <a:ext cx="1051560" cy="46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category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47B2D5-6041-A391-0975-E0EEAB33863A}"/>
              </a:ext>
            </a:extLst>
          </p:cNvPr>
          <p:cNvSpPr/>
          <p:nvPr/>
        </p:nvSpPr>
        <p:spPr>
          <a:xfrm>
            <a:off x="1102360" y="4160002"/>
            <a:ext cx="1046480" cy="46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feedback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C19E8-BAB4-1690-66AD-D6E2E27421FE}"/>
              </a:ext>
            </a:extLst>
          </p:cNvPr>
          <p:cNvSpPr/>
          <p:nvPr/>
        </p:nvSpPr>
        <p:spPr>
          <a:xfrm>
            <a:off x="1158240" y="4967288"/>
            <a:ext cx="1056640" cy="4467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Advocate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236D4F-18FF-0605-FB18-450FA97AFB2B}"/>
              </a:ext>
            </a:extLst>
          </p:cNvPr>
          <p:cNvSpPr/>
          <p:nvPr/>
        </p:nvSpPr>
        <p:spPr>
          <a:xfrm>
            <a:off x="1148080" y="5821680"/>
            <a:ext cx="1046480" cy="447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case Status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4A6BCA-931F-68F4-D186-8EE8239D5C95}"/>
              </a:ext>
            </a:extLst>
          </p:cNvPr>
          <p:cNvSpPr/>
          <p:nvPr/>
        </p:nvSpPr>
        <p:spPr>
          <a:xfrm>
            <a:off x="4198621" y="934603"/>
            <a:ext cx="9550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D9BC79-D86D-6B47-1F93-A85E0CBCB9EF}"/>
              </a:ext>
            </a:extLst>
          </p:cNvPr>
          <p:cNvSpPr/>
          <p:nvPr/>
        </p:nvSpPr>
        <p:spPr>
          <a:xfrm>
            <a:off x="7233920" y="5737225"/>
            <a:ext cx="934720" cy="527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advocate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F7A66D-2C95-CDC3-DF12-6F3C7049B020}"/>
              </a:ext>
            </a:extLst>
          </p:cNvPr>
          <p:cNvSpPr/>
          <p:nvPr/>
        </p:nvSpPr>
        <p:spPr>
          <a:xfrm>
            <a:off x="4018280" y="2241267"/>
            <a:ext cx="12598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ADVOCATE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85F47-88F7-16ED-275A-E042DD044B5F}"/>
              </a:ext>
            </a:extLst>
          </p:cNvPr>
          <p:cNvSpPr/>
          <p:nvPr/>
        </p:nvSpPr>
        <p:spPr>
          <a:xfrm>
            <a:off x="4124960" y="2987668"/>
            <a:ext cx="1046480" cy="426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advocate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A0FDF-C5A6-875A-537D-1B7BB8605F69}"/>
              </a:ext>
            </a:extLst>
          </p:cNvPr>
          <p:cNvSpPr/>
          <p:nvPr/>
        </p:nvSpPr>
        <p:spPr>
          <a:xfrm>
            <a:off x="4198621" y="3734903"/>
            <a:ext cx="1046480" cy="4264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IPSC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428F45-791B-0FD7-ADDE-945652E23E07}"/>
              </a:ext>
            </a:extLst>
          </p:cNvPr>
          <p:cNvSpPr/>
          <p:nvPr/>
        </p:nvSpPr>
        <p:spPr>
          <a:xfrm>
            <a:off x="4198621" y="4566836"/>
            <a:ext cx="1115059" cy="433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category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BDAAE1-4E05-C2E8-2CE2-41BD927A4030}"/>
              </a:ext>
            </a:extLst>
          </p:cNvPr>
          <p:cNvSpPr/>
          <p:nvPr/>
        </p:nvSpPr>
        <p:spPr>
          <a:xfrm>
            <a:off x="4226560" y="5371147"/>
            <a:ext cx="1087120" cy="497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case 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1BB8A-CE45-2EB9-EAF4-BE0FBD58A809}"/>
              </a:ext>
            </a:extLst>
          </p:cNvPr>
          <p:cNvSpPr/>
          <p:nvPr/>
        </p:nvSpPr>
        <p:spPr>
          <a:xfrm>
            <a:off x="4226560" y="6167755"/>
            <a:ext cx="1046480" cy="4972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feedback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A15453-D1EF-A6D7-FBA6-1D591943C198}"/>
              </a:ext>
            </a:extLst>
          </p:cNvPr>
          <p:cNvSpPr/>
          <p:nvPr/>
        </p:nvSpPr>
        <p:spPr>
          <a:xfrm>
            <a:off x="7056120" y="856932"/>
            <a:ext cx="970280" cy="447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76D532-73EA-E1BB-7B8E-501080712A2E}"/>
              </a:ext>
            </a:extLst>
          </p:cNvPr>
          <p:cNvSpPr/>
          <p:nvPr/>
        </p:nvSpPr>
        <p:spPr>
          <a:xfrm>
            <a:off x="7122160" y="1781992"/>
            <a:ext cx="975360" cy="468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IPSC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43CDA4-38EA-6237-1664-0735487D23FA}"/>
              </a:ext>
            </a:extLst>
          </p:cNvPr>
          <p:cNvSpPr/>
          <p:nvPr/>
        </p:nvSpPr>
        <p:spPr>
          <a:xfrm>
            <a:off x="7122160" y="2724242"/>
            <a:ext cx="975360" cy="527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customer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07983F-5553-F5F1-9FFB-A95F7AD28483}"/>
              </a:ext>
            </a:extLst>
          </p:cNvPr>
          <p:cNvSpPr/>
          <p:nvPr/>
        </p:nvSpPr>
        <p:spPr>
          <a:xfrm>
            <a:off x="7122160" y="3684260"/>
            <a:ext cx="1046480" cy="527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category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02FD5-3CD4-DCA7-9628-C6A26F4215DD}"/>
              </a:ext>
            </a:extLst>
          </p:cNvPr>
          <p:cNvSpPr/>
          <p:nvPr/>
        </p:nvSpPr>
        <p:spPr>
          <a:xfrm>
            <a:off x="7218680" y="4736698"/>
            <a:ext cx="934720" cy="5276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feedback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A93520-7B83-5CB0-9860-EF78957FDCEC}"/>
              </a:ext>
            </a:extLst>
          </p:cNvPr>
          <p:cNvSpPr/>
          <p:nvPr/>
        </p:nvSpPr>
        <p:spPr>
          <a:xfrm>
            <a:off x="4198621" y="1605363"/>
            <a:ext cx="990600" cy="3352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C165DB-9F2B-98A4-1769-80F3DEA04EC7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26920" y="1115377"/>
            <a:ext cx="2171701" cy="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97DFD4-C9A0-07AD-98BC-AE0D63CF06E6}"/>
              </a:ext>
            </a:extLst>
          </p:cNvPr>
          <p:cNvCxnSpPr>
            <a:cxnSpLocks/>
          </p:cNvCxnSpPr>
          <p:nvPr/>
        </p:nvCxnSpPr>
        <p:spPr>
          <a:xfrm>
            <a:off x="4648200" y="1300363"/>
            <a:ext cx="0" cy="32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F11D85-AC51-1987-7E49-97637463F804}"/>
              </a:ext>
            </a:extLst>
          </p:cNvPr>
          <p:cNvCxnSpPr>
            <a:cxnSpLocks/>
          </p:cNvCxnSpPr>
          <p:nvPr/>
        </p:nvCxnSpPr>
        <p:spPr>
          <a:xfrm>
            <a:off x="4648200" y="1940643"/>
            <a:ext cx="0" cy="328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CCA183-024F-6BBD-D6C3-89F28F9AC682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4648200" y="2607027"/>
            <a:ext cx="0" cy="3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4556E2-8171-B1A4-1451-A6AAA52E8E36}"/>
              </a:ext>
            </a:extLst>
          </p:cNvPr>
          <p:cNvCxnSpPr>
            <a:stCxn id="14" idx="2"/>
          </p:cNvCxnSpPr>
          <p:nvPr/>
        </p:nvCxnSpPr>
        <p:spPr>
          <a:xfrm>
            <a:off x="4648200" y="3414069"/>
            <a:ext cx="0" cy="320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E0913E6-8714-8AF2-8A7C-079D2E4D52DF}"/>
              </a:ext>
            </a:extLst>
          </p:cNvPr>
          <p:cNvCxnSpPr>
            <a:cxnSpLocks/>
          </p:cNvCxnSpPr>
          <p:nvPr/>
        </p:nvCxnSpPr>
        <p:spPr>
          <a:xfrm>
            <a:off x="4676141" y="4160002"/>
            <a:ext cx="0" cy="39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720230-6128-FFD1-F6AF-8DA2EE4D5E3E}"/>
              </a:ext>
            </a:extLst>
          </p:cNvPr>
          <p:cNvCxnSpPr/>
          <p:nvPr/>
        </p:nvCxnSpPr>
        <p:spPr>
          <a:xfrm>
            <a:off x="4693921" y="5005345"/>
            <a:ext cx="0" cy="370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FCFDF6-A3CA-F4BA-F9A6-F340B3D51081}"/>
              </a:ext>
            </a:extLst>
          </p:cNvPr>
          <p:cNvCxnSpPr>
            <a:cxnSpLocks/>
          </p:cNvCxnSpPr>
          <p:nvPr/>
        </p:nvCxnSpPr>
        <p:spPr>
          <a:xfrm>
            <a:off x="4709162" y="5895498"/>
            <a:ext cx="0" cy="29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96D67B-F1E2-B479-F884-069F1D7E687F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113280" y="1773003"/>
            <a:ext cx="2085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B37283-BC61-7AC3-161C-4097A1160588}"/>
              </a:ext>
            </a:extLst>
          </p:cNvPr>
          <p:cNvCxnSpPr/>
          <p:nvPr/>
        </p:nvCxnSpPr>
        <p:spPr>
          <a:xfrm>
            <a:off x="1549400" y="2070363"/>
            <a:ext cx="0" cy="39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379B53C-6FD2-9004-6509-8753E908EA7E}"/>
              </a:ext>
            </a:extLst>
          </p:cNvPr>
          <p:cNvCxnSpPr/>
          <p:nvPr/>
        </p:nvCxnSpPr>
        <p:spPr>
          <a:xfrm>
            <a:off x="1549400" y="2937985"/>
            <a:ext cx="0" cy="39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42A828D-9D2F-0161-05AA-94595E523571}"/>
              </a:ext>
            </a:extLst>
          </p:cNvPr>
          <p:cNvCxnSpPr/>
          <p:nvPr/>
        </p:nvCxnSpPr>
        <p:spPr>
          <a:xfrm>
            <a:off x="1582420" y="3799122"/>
            <a:ext cx="0" cy="36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8BBF8C2-0045-BC90-E637-176DFA5B7C78}"/>
              </a:ext>
            </a:extLst>
          </p:cNvPr>
          <p:cNvCxnSpPr>
            <a:cxnSpLocks/>
          </p:cNvCxnSpPr>
          <p:nvPr/>
        </p:nvCxnSpPr>
        <p:spPr>
          <a:xfrm>
            <a:off x="1625600" y="4626727"/>
            <a:ext cx="0" cy="37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2381D1C-C58C-39A4-DB50-66A024B61571}"/>
              </a:ext>
            </a:extLst>
          </p:cNvPr>
          <p:cNvCxnSpPr>
            <a:cxnSpLocks/>
          </p:cNvCxnSpPr>
          <p:nvPr/>
        </p:nvCxnSpPr>
        <p:spPr>
          <a:xfrm>
            <a:off x="1625600" y="5371147"/>
            <a:ext cx="0" cy="45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49F25C7-0884-752F-FDC0-29C7D9300770}"/>
              </a:ext>
            </a:extLst>
          </p:cNvPr>
          <p:cNvCxnSpPr>
            <a:stCxn id="24" idx="3"/>
            <a:endCxn id="19" idx="1"/>
          </p:cNvCxnSpPr>
          <p:nvPr/>
        </p:nvCxnSpPr>
        <p:spPr>
          <a:xfrm flipV="1">
            <a:off x="5189221" y="1080611"/>
            <a:ext cx="1866899" cy="6923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E614368-4E9A-C8D9-07A1-EDBE1DC27F32}"/>
              </a:ext>
            </a:extLst>
          </p:cNvPr>
          <p:cNvCxnSpPr>
            <a:cxnSpLocks/>
          </p:cNvCxnSpPr>
          <p:nvPr/>
        </p:nvCxnSpPr>
        <p:spPr>
          <a:xfrm>
            <a:off x="7553960" y="1300363"/>
            <a:ext cx="0" cy="48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50B9430-EED1-8F94-D3BC-BCFABE90AA57}"/>
              </a:ext>
            </a:extLst>
          </p:cNvPr>
          <p:cNvCxnSpPr>
            <a:cxnSpLocks/>
          </p:cNvCxnSpPr>
          <p:nvPr/>
        </p:nvCxnSpPr>
        <p:spPr>
          <a:xfrm>
            <a:off x="7609840" y="2268729"/>
            <a:ext cx="0" cy="498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F046E2E-11D6-1C81-9CDC-061E99BF990F}"/>
              </a:ext>
            </a:extLst>
          </p:cNvPr>
          <p:cNvCxnSpPr/>
          <p:nvPr/>
        </p:nvCxnSpPr>
        <p:spPr>
          <a:xfrm>
            <a:off x="7650480" y="3251927"/>
            <a:ext cx="0" cy="48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C2F5A8-8874-4081-0279-DE346C2E89B1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686040" y="4211945"/>
            <a:ext cx="0" cy="52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A18E89-5C85-07D0-E209-56BE634232F8}"/>
              </a:ext>
            </a:extLst>
          </p:cNvPr>
          <p:cNvCxnSpPr>
            <a:cxnSpLocks/>
          </p:cNvCxnSpPr>
          <p:nvPr/>
        </p:nvCxnSpPr>
        <p:spPr>
          <a:xfrm>
            <a:off x="7701280" y="5264383"/>
            <a:ext cx="0" cy="472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265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1538</Words>
  <Application>Microsoft Office PowerPoint</Application>
  <PresentationFormat>Widescreen</PresentationFormat>
  <Paragraphs>219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Office Theme</vt:lpstr>
      <vt:lpstr>AI BASED ADVOCHAT</vt:lpstr>
      <vt:lpstr>INTRODUCTION</vt:lpstr>
      <vt:lpstr>LITERATURE REVIEW</vt:lpstr>
      <vt:lpstr>PowerPoint Presentation</vt:lpstr>
      <vt:lpstr>PROBLEM STATEMENT</vt:lpstr>
      <vt:lpstr>EXISTING SYSTEM</vt:lpstr>
      <vt:lpstr>PROPOSED SYSTEM</vt:lpstr>
      <vt:lpstr>REQUIREMENT SPECIFICATION</vt:lpstr>
      <vt:lpstr>ARCHITECTURE DIAGRAM</vt:lpstr>
      <vt:lpstr>USE CASE DIAGRAM</vt:lpstr>
      <vt:lpstr>ALGORITHM USED</vt:lpstr>
      <vt:lpstr>                               MODULES  </vt:lpstr>
      <vt:lpstr>  </vt:lpstr>
      <vt:lpstr>User:</vt:lpstr>
      <vt:lpstr>Advocate:</vt:lpstr>
      <vt:lpstr>DATABASE CONNECTION</vt:lpstr>
      <vt:lpstr>PowerPoint Presentation</vt:lpstr>
      <vt:lpstr>PowerPoint Presentation</vt:lpstr>
      <vt:lpstr>PowerPoint Presentation</vt:lpstr>
      <vt:lpstr>PowerPoint Presentation</vt:lpstr>
      <vt:lpstr>SYSTEM TESTING </vt:lpstr>
      <vt:lpstr>RESULT SCREENSHOTS </vt:lpstr>
      <vt:lpstr>LOGIN PAGE</vt:lpstr>
      <vt:lpstr>USER REGISTRATION</vt:lpstr>
      <vt:lpstr>ADVOCATE REGISTRATION</vt:lpstr>
      <vt:lpstr>ADMIN PAGE</vt:lpstr>
      <vt:lpstr>ADVOCATE PAGE</vt:lpstr>
      <vt:lpstr>ADOCATE LIST</vt:lpstr>
      <vt:lpstr>USER PAGE</vt:lpstr>
      <vt:lpstr>FEEDBACK PAGE</vt:lpstr>
      <vt:lpstr>IPSC PAGE</vt:lpstr>
      <vt:lpstr>GITHUB HISTORY</vt:lpstr>
      <vt:lpstr>FUTURE SCOPE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ADVOCHAT</dc:title>
  <dc:creator>Anju Krishna</dc:creator>
  <cp:lastModifiedBy>Anju Krishna</cp:lastModifiedBy>
  <cp:revision>13</cp:revision>
  <dcterms:created xsi:type="dcterms:W3CDTF">2023-11-12T11:03:01Z</dcterms:created>
  <dcterms:modified xsi:type="dcterms:W3CDTF">2023-12-04T18:48:51Z</dcterms:modified>
</cp:coreProperties>
</file>